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6858000" cx="12192000"/>
  <p:notesSz cx="6858000" cy="9144000"/>
  <p:embeddedFontLst>
    <p:embeddedFont>
      <p:font typeface="Open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5" roundtripDataSignature="AMtx7mgf5txyz9SMOvVpAOE7DeJkXaRK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CF74BAE-AA6F-42BD-8041-4F3A96407554}">
  <a:tblStyle styleId="{9CF74BAE-AA6F-42BD-8041-4F3A96407554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OpenSans-bold.fntdata"/><Relationship Id="rId21" Type="http://schemas.openxmlformats.org/officeDocument/2006/relationships/font" Target="fonts/OpenSans-regular.fntdata"/><Relationship Id="rId24" Type="http://schemas.openxmlformats.org/officeDocument/2006/relationships/font" Target="fonts/OpenSans-boldItalic.fntdata"/><Relationship Id="rId23" Type="http://schemas.openxmlformats.org/officeDocument/2006/relationships/font" Target="fonts/OpenSans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5" Type="http://customschemas.google.com/relationships/presentationmetadata" Target="meta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93" name="Google Shape;93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3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3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3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3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p3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p3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p3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p3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3" name="Google Shape;133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" name="Google Shape;18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9" name="Google Shape;1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p3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0" name="Google Shape;140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3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5" name="Google Shape;2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2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2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2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2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4" name="Google Shape;64;p2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youtube.com/watch?v=adJHdrQ4CRM" TargetMode="External"/><Relationship Id="rId4" Type="http://schemas.openxmlformats.org/officeDocument/2006/relationships/hyperlink" Target="https://www.youtube.com/watch?v=YWDUN7C1TTs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Rectangle frame on metallic split leaf pattern marble background vector " id="159" name="Google Shape;15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"/>
            <a:ext cx="12188952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1"/>
          <p:cNvSpPr/>
          <p:nvPr/>
        </p:nvSpPr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"/>
          <p:cNvSpPr txBox="1"/>
          <p:nvPr/>
        </p:nvSpPr>
        <p:spPr>
          <a:xfrm>
            <a:off x="5118756" y="2613392"/>
            <a:ext cx="5523731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99F33"/>
              </a:buClr>
              <a:buSzPts val="3200"/>
              <a:buFont typeface="Calibri"/>
              <a:buNone/>
            </a:pPr>
            <a:r>
              <a:rPr b="0" i="0" lang="en-US" sz="3200" u="none" cap="none" strike="noStrike">
                <a:solidFill>
                  <a:srgbClr val="A99F33"/>
                </a:solidFill>
                <a:latin typeface="Calibri"/>
                <a:ea typeface="Calibri"/>
                <a:cs typeface="Calibri"/>
                <a:sym typeface="Calibri"/>
              </a:rPr>
              <a:t>CHƯƠNG V: TIÊU HÓA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001F"/>
              </a:buClr>
              <a:buSzPts val="3200"/>
              <a:buFont typeface="Calibri"/>
              <a:buNone/>
            </a:pPr>
            <a:r>
              <a:rPr b="0" i="0" lang="en-US" sz="3200" u="none" cap="none" strike="noStrike">
                <a:solidFill>
                  <a:srgbClr val="90001F"/>
                </a:solidFill>
                <a:latin typeface="Calibri"/>
                <a:ea typeface="Calibri"/>
                <a:cs typeface="Calibri"/>
                <a:sym typeface="Calibri"/>
              </a:rPr>
              <a:t>BÀI 25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729"/>
              </a:buClr>
              <a:buSzPts val="3200"/>
              <a:buFont typeface="Calibri"/>
              <a:buNone/>
            </a:pPr>
            <a:r>
              <a:rPr b="1" i="0" lang="en-US" sz="3200" u="none" cap="none" strike="noStrike">
                <a:solidFill>
                  <a:srgbClr val="FF7729"/>
                </a:solidFill>
                <a:latin typeface="Calibri"/>
                <a:ea typeface="Calibri"/>
                <a:cs typeface="Calibri"/>
                <a:sym typeface="Calibri"/>
              </a:rPr>
              <a:t>TIÊU HÓA Ở KHOANG MIỆNG</a:t>
            </a:r>
            <a:endParaRPr b="1" i="0" sz="3200" u="none" cap="none" strike="noStrike">
              <a:solidFill>
                <a:srgbClr val="FF772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5 lời khuyên vàng cho hệ tiêu hóa khỏe mạnh | Sức khỏe | Thanh Niên" id="162" name="Google Shape;162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71394" y="2010456"/>
            <a:ext cx="3147362" cy="25617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0"/>
          <p:cNvSpPr txBox="1"/>
          <p:nvPr>
            <p:ph type="title"/>
          </p:nvPr>
        </p:nvSpPr>
        <p:spPr>
          <a:xfrm>
            <a:off x="904001" y="1625545"/>
            <a:ext cx="2702129" cy="6798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3661"/>
              </a:buClr>
              <a:buSzPts val="3200"/>
              <a:buFont typeface="Calibri"/>
              <a:buNone/>
            </a:pPr>
            <a:r>
              <a:rPr b="1" lang="en-US">
                <a:solidFill>
                  <a:srgbClr val="FE3661"/>
                </a:solidFill>
              </a:rPr>
              <a:t>EMZIM </a:t>
            </a:r>
            <a:endParaRPr/>
          </a:p>
        </p:txBody>
      </p:sp>
      <p:grpSp>
        <p:nvGrpSpPr>
          <p:cNvPr id="273" name="Google Shape;273;p10"/>
          <p:cNvGrpSpPr/>
          <p:nvPr/>
        </p:nvGrpSpPr>
        <p:grpSpPr>
          <a:xfrm>
            <a:off x="296891" y="1375207"/>
            <a:ext cx="5943087" cy="4016346"/>
            <a:chOff x="2977" y="0"/>
            <a:chExt cx="5943087" cy="4016346"/>
          </a:xfrm>
        </p:grpSpPr>
        <p:sp>
          <p:nvSpPr>
            <p:cNvPr id="274" name="Google Shape;274;p10"/>
            <p:cNvSpPr/>
            <p:nvPr/>
          </p:nvSpPr>
          <p:spPr>
            <a:xfrm>
              <a:off x="446178" y="0"/>
              <a:ext cx="5056685" cy="4016346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FFCBC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10"/>
            <p:cNvSpPr/>
            <p:nvPr/>
          </p:nvSpPr>
          <p:spPr>
            <a:xfrm>
              <a:off x="2977" y="1204903"/>
              <a:ext cx="1432069" cy="1606538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E61A4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10"/>
            <p:cNvSpPr txBox="1"/>
            <p:nvPr/>
          </p:nvSpPr>
          <p:spPr>
            <a:xfrm>
              <a:off x="72885" y="1274811"/>
              <a:ext cx="1292253" cy="14667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Calibri"/>
                <a:buNone/>
              </a:pPr>
              <a:r>
                <a:rPr lang="en-US" sz="2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Chất xúc tác sinh học</a:t>
              </a:r>
              <a:endParaRPr/>
            </a:p>
          </p:txBody>
        </p:sp>
        <p:sp>
          <p:nvSpPr>
            <p:cNvPr id="277" name="Google Shape;277;p10"/>
            <p:cNvSpPr/>
            <p:nvPr/>
          </p:nvSpPr>
          <p:spPr>
            <a:xfrm>
              <a:off x="1506650" y="1204903"/>
              <a:ext cx="1432069" cy="1606538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E61A4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10"/>
            <p:cNvSpPr txBox="1"/>
            <p:nvPr/>
          </p:nvSpPr>
          <p:spPr>
            <a:xfrm>
              <a:off x="1576558" y="1274811"/>
              <a:ext cx="1292253" cy="14667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Calibri"/>
                <a:buNone/>
              </a:pPr>
              <a:r>
                <a:rPr lang="en-US" sz="2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Hàm lượng nhỏ</a:t>
              </a:r>
              <a:endParaRPr sz="2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10"/>
            <p:cNvSpPr/>
            <p:nvPr/>
          </p:nvSpPr>
          <p:spPr>
            <a:xfrm>
              <a:off x="3010322" y="1204903"/>
              <a:ext cx="1432069" cy="1606538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E61A4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10"/>
            <p:cNvSpPr txBox="1"/>
            <p:nvPr/>
          </p:nvSpPr>
          <p:spPr>
            <a:xfrm>
              <a:off x="3080230" y="1274811"/>
              <a:ext cx="1292253" cy="14667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Calibri"/>
                <a:buNone/>
              </a:pPr>
              <a:r>
                <a:rPr lang="en-US" sz="2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Làm tăng tốc độ phản ứng</a:t>
              </a:r>
              <a:endParaRPr sz="2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10"/>
            <p:cNvSpPr/>
            <p:nvPr/>
          </p:nvSpPr>
          <p:spPr>
            <a:xfrm>
              <a:off x="4513995" y="1204903"/>
              <a:ext cx="1432069" cy="1606538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E61A4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10"/>
            <p:cNvSpPr txBox="1"/>
            <p:nvPr/>
          </p:nvSpPr>
          <p:spPr>
            <a:xfrm>
              <a:off x="4583903" y="1274811"/>
              <a:ext cx="1292253" cy="14667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3800" lIns="83800" spcFirstLastPara="1" rIns="83800" wrap="square" tIns="8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Calibri"/>
                <a:buNone/>
              </a:pPr>
              <a:r>
                <a:rPr lang="en-US" sz="2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Đặc hiệu, có điều kiện phản ứng</a:t>
              </a:r>
              <a:endParaRPr/>
            </a:p>
          </p:txBody>
        </p:sp>
      </p:grpSp>
      <p:pic>
        <p:nvPicPr>
          <p:cNvPr descr="Related image" id="283" name="Google Shape;283;p10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8958" r="8957" t="0"/>
          <a:stretch/>
        </p:blipFill>
        <p:spPr>
          <a:xfrm>
            <a:off x="6455087" y="1566407"/>
            <a:ext cx="5086501" cy="4016347"/>
          </a:xfrm>
          <a:prstGeom prst="rect">
            <a:avLst/>
          </a:prstGeom>
          <a:noFill/>
          <a:ln cap="sq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0800" rotWithShape="0" algn="tl" dir="2700000" dist="38100">
              <a:srgbClr val="000000">
                <a:alpha val="42745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8" name="Google Shape;288;p11"/>
          <p:cNvGraphicFramePr/>
          <p:nvPr/>
        </p:nvGraphicFramePr>
        <p:xfrm>
          <a:off x="508237" y="1803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{9CF74BAE-AA6F-42BD-8041-4F3A96407554}</a:tableStyleId>
              </a:tblPr>
              <a:tblGrid>
                <a:gridCol w="2248200"/>
                <a:gridCol w="3561150"/>
                <a:gridCol w="5366175"/>
              </a:tblGrid>
              <a:tr h="1301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Biến đổi thức ăn ở khoang miệng</a:t>
                      </a:r>
                      <a:endParaRPr sz="2800" u="none" cap="none" strike="noStrike"/>
                    </a:p>
                  </a:txBody>
                  <a:tcPr marT="60950" marB="60950" marR="60950" marL="609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Các hoạt động </a:t>
                      </a:r>
                      <a:endParaRPr sz="2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tham gia</a:t>
                      </a:r>
                      <a:endParaRPr sz="2800" u="none" cap="none" strike="noStrike"/>
                    </a:p>
                  </a:txBody>
                  <a:tcPr marT="60950" marB="60950" marR="60950" marL="609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Tác dụng của hoạt động</a:t>
                      </a:r>
                      <a:endParaRPr/>
                    </a:p>
                  </a:txBody>
                  <a:tcPr marT="60950" marB="60950" marR="60950" marL="60950"/>
                </a:tc>
              </a:tr>
              <a:tr h="2860000"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Biến đổi lí học</a:t>
                      </a:r>
                      <a:endParaRPr sz="2800" u="none" cap="none" strike="noStrike"/>
                    </a:p>
                  </a:txBody>
                  <a:tcPr marT="60950" marB="60950" marR="60950" marL="60950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-Tiết nước bọt</a:t>
                      </a:r>
                      <a:endParaRPr/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-Nhai</a:t>
                      </a:r>
                      <a:endParaRPr/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-Đảo trộn t/ăn </a:t>
                      </a:r>
                      <a:endParaRPr sz="2800" u="none" cap="none" strike="noStrike"/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800" u="none" cap="none" strike="noStrike"/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-Tạo viên t/ăn</a:t>
                      </a:r>
                      <a:endParaRPr sz="28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60950" marB="60950" marR="60950" marL="60950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-Làm ướt, mềm t/ăn</a:t>
                      </a:r>
                      <a:endParaRPr sz="2800" u="none" cap="none" strike="noStrike"/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-Làm mềm và nhuyễn thức ăn</a:t>
                      </a:r>
                      <a:endParaRPr/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-Làm thức ăn thấm đẫm nước bọt</a:t>
                      </a:r>
                      <a:endParaRPr/>
                    </a:p>
                    <a:p>
                      <a:pPr indent="0" lvl="0" marL="0" marR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-Tạo viên thức ăn vừa nuốt</a:t>
                      </a:r>
                      <a:endParaRPr sz="28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60950" marB="60950" marR="60950" marL="60950"/>
                </a:tc>
              </a:tr>
            </a:tbl>
          </a:graphicData>
        </a:graphic>
      </p:graphicFrame>
      <p:sp>
        <p:nvSpPr>
          <p:cNvPr id="289" name="Google Shape;289;p11"/>
          <p:cNvSpPr/>
          <p:nvPr/>
        </p:nvSpPr>
        <p:spPr>
          <a:xfrm>
            <a:off x="275574" y="179821"/>
            <a:ext cx="61815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DE8800"/>
                </a:solidFill>
                <a:latin typeface="Calibri"/>
                <a:ea typeface="Calibri"/>
                <a:cs typeface="Calibri"/>
                <a:sym typeface="Calibri"/>
              </a:rPr>
              <a:t>1. Tiêu hóa thức ăn ở khoang miệng</a:t>
            </a:r>
            <a:endParaRPr sz="3200">
              <a:solidFill>
                <a:srgbClr val="DE88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4" name="Google Shape;294;p12"/>
          <p:cNvGraphicFramePr/>
          <p:nvPr/>
        </p:nvGraphicFramePr>
        <p:xfrm>
          <a:off x="795130" y="72403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{9CF74BAE-AA6F-42BD-8041-4F3A96407554}</a:tableStyleId>
              </a:tblPr>
              <a:tblGrid>
                <a:gridCol w="1653875"/>
                <a:gridCol w="2385400"/>
                <a:gridCol w="2329725"/>
                <a:gridCol w="4412975"/>
              </a:tblGrid>
              <a:tr h="18203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Biến đổi hóa học</a:t>
                      </a:r>
                      <a:endParaRPr sz="2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0950" marB="60950" marR="60950" marL="609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Enzim amilaza trong nước bọt</a:t>
                      </a:r>
                      <a:endParaRPr sz="2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0950" marB="60950" marR="60950" marL="609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Enzim amilaza</a:t>
                      </a:r>
                      <a:endParaRPr sz="2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0950" marB="60950" marR="60950" marL="609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Biến đổi một phần tinh bột thành đường mantôzơ</a:t>
                      </a:r>
                      <a:endParaRPr/>
                    </a:p>
                  </a:txBody>
                  <a:tcPr marT="60950" marB="60950" marR="60950" marL="60950"/>
                </a:tc>
              </a:tr>
            </a:tbl>
          </a:graphicData>
        </a:graphic>
      </p:graphicFrame>
      <p:sp>
        <p:nvSpPr>
          <p:cNvPr id="295" name="Google Shape;295;p12"/>
          <p:cNvSpPr/>
          <p:nvPr/>
        </p:nvSpPr>
        <p:spPr>
          <a:xfrm>
            <a:off x="3580022" y="3867855"/>
            <a:ext cx="503195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https://www.youtube.com/watch?v=adJHdrQ4CRM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12"/>
          <p:cNvSpPr/>
          <p:nvPr/>
        </p:nvSpPr>
        <p:spPr>
          <a:xfrm>
            <a:off x="562629" y="2913749"/>
            <a:ext cx="649325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DE8800"/>
                </a:solidFill>
                <a:latin typeface="Calibri"/>
                <a:ea typeface="Calibri"/>
                <a:cs typeface="Calibri"/>
                <a:sym typeface="Calibri"/>
              </a:rPr>
              <a:t>2. Nuốt và đẩy thức ăn qua thực quản</a:t>
            </a:r>
            <a:endParaRPr sz="3200">
              <a:solidFill>
                <a:srgbClr val="DE88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12"/>
          <p:cNvSpPr/>
          <p:nvPr/>
        </p:nvSpPr>
        <p:spPr>
          <a:xfrm>
            <a:off x="3648335" y="4637295"/>
            <a:ext cx="507555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https://www.youtube.com/watch?v=YWDUN7C1TTs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3"/>
          <p:cNvSpPr/>
          <p:nvPr/>
        </p:nvSpPr>
        <p:spPr>
          <a:xfrm>
            <a:off x="597674" y="1086767"/>
            <a:ext cx="10996652" cy="3046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Hình túi, thành dạ dày có 4 lớp: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Lớp màng ngoài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Lớp cơ: dày, khỏe gồm 3 lớp cơ dọc, cơ vòng, cơ chéo 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Lớp dưới niêm mạc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Lớp niêm mạc: nhiều tuyến vị tiết ra dịch vị   </a:t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03" name="Google Shape;303;p13"/>
          <p:cNvSpPr/>
          <p:nvPr/>
        </p:nvSpPr>
        <p:spPr>
          <a:xfrm>
            <a:off x="696469" y="501992"/>
            <a:ext cx="3054234" cy="58477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DE5000"/>
                </a:solidFill>
                <a:latin typeface="Calibri"/>
                <a:ea typeface="Calibri"/>
                <a:cs typeface="Calibri"/>
                <a:sym typeface="Calibri"/>
              </a:rPr>
              <a:t>1. Cấu tạo dạ dày</a:t>
            </a:r>
            <a:endParaRPr sz="3200">
              <a:solidFill>
                <a:srgbClr val="DE5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" name="Google Shape;308;p14"/>
          <p:cNvGraphicFramePr/>
          <p:nvPr/>
        </p:nvGraphicFramePr>
        <p:xfrm>
          <a:off x="339255" y="72356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{9CF74BAE-AA6F-42BD-8041-4F3A96407554}</a:tableStyleId>
              </a:tblPr>
              <a:tblGrid>
                <a:gridCol w="1573550"/>
                <a:gridCol w="2236475"/>
                <a:gridCol w="2519200"/>
                <a:gridCol w="5184250"/>
              </a:tblGrid>
              <a:tr h="8826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Biến đổi thức ăn ở dạ dày</a:t>
                      </a:r>
                      <a:endParaRPr b="1" sz="2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575" marB="24575" marR="24575" marL="24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Các hoạt động tham gia</a:t>
                      </a:r>
                      <a:endParaRPr b="1" sz="2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575" marB="24575" marR="24575" marL="24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Cơ quan hay tế bào thực hiện</a:t>
                      </a:r>
                      <a:endParaRPr/>
                    </a:p>
                  </a:txBody>
                  <a:tcPr marT="24575" marB="24575" marR="24575" marL="24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Tác dụng của hoạt động</a:t>
                      </a:r>
                      <a:endParaRPr b="1" sz="2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575" marB="24575" marR="24575" marL="24575" anchor="ctr"/>
                </a:tc>
              </a:tr>
              <a:tr h="18000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Biến đổi lí học</a:t>
                      </a:r>
                      <a:endParaRPr sz="2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575" marB="24575" marR="24575" marL="24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 bóp, làm nhuyễn, nhào trộn</a:t>
                      </a:r>
                      <a:endParaRPr sz="2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575" marB="24575" marR="24575" marL="24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 lớp cơ (cơ dọc, cơ vòng, cơ chéo)</a:t>
                      </a:r>
                      <a:endParaRPr/>
                    </a:p>
                  </a:txBody>
                  <a:tcPr marT="24575" marB="24575" marR="24575" marL="24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Thức ăn được làm nhuyễn và đảo trộn thấm đều dịch vị</a:t>
                      </a:r>
                      <a:endParaRPr/>
                    </a:p>
                  </a:txBody>
                  <a:tcPr marT="24575" marB="24575" marR="24575" marL="24575" anchor="ctr"/>
                </a:tc>
              </a:tr>
            </a:tbl>
          </a:graphicData>
        </a:graphic>
      </p:graphicFrame>
      <p:graphicFrame>
        <p:nvGraphicFramePr>
          <p:cNvPr id="309" name="Google Shape;309;p14"/>
          <p:cNvGraphicFramePr/>
          <p:nvPr/>
        </p:nvGraphicFramePr>
        <p:xfrm>
          <a:off x="339255" y="393272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{9CF74BAE-AA6F-42BD-8041-4F3A96407554}</a:tableStyleId>
              </a:tblPr>
              <a:tblGrid>
                <a:gridCol w="1573550"/>
                <a:gridCol w="2236475"/>
                <a:gridCol w="2519200"/>
                <a:gridCol w="5184250"/>
              </a:tblGrid>
              <a:tr h="2089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Biến đổi hóa học</a:t>
                      </a:r>
                      <a:endParaRPr sz="2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575" marB="24575" marR="24575" marL="24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Chất nhày, pepsinôgen, HCl được tiết ra</a:t>
                      </a:r>
                      <a:endParaRPr/>
                    </a:p>
                  </a:txBody>
                  <a:tcPr marT="24575" marB="24575" marR="24575" marL="245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Tuyến vị</a:t>
                      </a:r>
                      <a:endParaRPr sz="2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575" marB="24575" marR="24575" marL="245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Phân cắt 1 phần protêin thành các chuỗi ngắn gồm 3 – 10 axit amin. Chất nhày giúp ngăn cách các tế bào niêm mạc với pepsin và HCl.</a:t>
                      </a:r>
                      <a:endParaRPr/>
                    </a:p>
                  </a:txBody>
                  <a:tcPr marT="24575" marB="24575" marR="24575" marL="2457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2"/>
          <p:cNvSpPr/>
          <p:nvPr/>
        </p:nvSpPr>
        <p:spPr>
          <a:xfrm>
            <a:off x="321732" y="321733"/>
            <a:ext cx="11546828" cy="6214534"/>
          </a:xfrm>
          <a:custGeom>
            <a:rect b="b" l="l" r="r" t="t"/>
            <a:pathLst>
              <a:path extrusionOk="0" h="6214534" w="11546828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rgbClr val="7F7F7F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"/>
          <p:cNvSpPr/>
          <p:nvPr/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ấu tạo khoang miệng - Tìm với Google" id="170" name="Google Shape;17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8853" y="993431"/>
            <a:ext cx="6088922" cy="48711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he role of saliva in oral health and disease - DentalNursing" id="171" name="Google Shape;171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27775" y="603314"/>
            <a:ext cx="4825372" cy="49775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3"/>
          <p:cNvSpPr/>
          <p:nvPr/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3"/>
          <p:cNvSpPr/>
          <p:nvPr/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cap="flat" cmpd="sng" w="1905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odine Test For Starch Photograph by Science Photo Library" id="179" name="Google Shape;17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7820" y="786998"/>
            <a:ext cx="5280435" cy="5280435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3"/>
          <p:cNvSpPr txBox="1"/>
          <p:nvPr/>
        </p:nvSpPr>
        <p:spPr>
          <a:xfrm>
            <a:off x="6094300" y="1223736"/>
            <a:ext cx="5280435" cy="1200329"/>
          </a:xfrm>
          <a:prstGeom prst="rect">
            <a:avLst/>
          </a:prstGeom>
          <a:solidFill>
            <a:srgbClr val="FFAC7E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Stromê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NaOH 10% + CuSO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2%</a:t>
            </a:r>
            <a:endParaRPr/>
          </a:p>
        </p:txBody>
      </p:sp>
      <p:pic>
        <p:nvPicPr>
          <p:cNvPr descr="Những tác hại của đường mà bạn chưa biết | Vinmec" id="181" name="Google Shape;181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33513" y="2424065"/>
            <a:ext cx="4002007" cy="294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4"/>
          <p:cNvSpPr/>
          <p:nvPr/>
        </p:nvSpPr>
        <p:spPr>
          <a:xfrm>
            <a:off x="321732" y="321733"/>
            <a:ext cx="11546828" cy="6214534"/>
          </a:xfrm>
          <a:custGeom>
            <a:rect b="b" l="l" r="r" t="t"/>
            <a:pathLst>
              <a:path extrusionOk="0" h="6214534" w="11546828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rgbClr val="7F7F7F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4"/>
          <p:cNvSpPr/>
          <p:nvPr/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4"/>
          <p:cNvSpPr txBox="1"/>
          <p:nvPr/>
        </p:nvSpPr>
        <p:spPr>
          <a:xfrm>
            <a:off x="811422" y="920621"/>
            <a:ext cx="10567448" cy="5016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Thí nghiệm: có ba ống nghiệm A, B và C. Ở ống A chứa 2ml + 2ml nước lã. Ống B chứa 2ml hồ tinh bột và 2ml nước bọt. Ống C chứa 2ml hồ tinh bột và 2ml nước bọt, Sau đó mang ống C đi ngâm cách thủy trong cốc nước ấm 37.5 độ C.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Lần lượt nhỏ dd iốt vào 3 ống nghiệm.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Sau 15 phút thì nhận thấy sự thay đổi màu trong các ống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Biểu diễn thí nghiệm dưới dạng hình vẽ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Dự đoán kết quả thí nghiệm và giải thích kết quả thí nghiệm đó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Rút ra hoạt tính của enzim có trong nước bọt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3779" y="643466"/>
            <a:ext cx="10511446" cy="5571067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5"/>
          <p:cNvSpPr txBox="1"/>
          <p:nvPr/>
        </p:nvSpPr>
        <p:spPr>
          <a:xfrm>
            <a:off x="2249660" y="5233410"/>
            <a:ext cx="11500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/>
          </a:p>
        </p:txBody>
      </p:sp>
      <p:sp>
        <p:nvSpPr>
          <p:cNvPr id="196" name="Google Shape;196;p5"/>
          <p:cNvSpPr txBox="1"/>
          <p:nvPr/>
        </p:nvSpPr>
        <p:spPr>
          <a:xfrm>
            <a:off x="4978076" y="5260740"/>
            <a:ext cx="11500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endParaRPr/>
          </a:p>
        </p:txBody>
      </p:sp>
      <p:sp>
        <p:nvSpPr>
          <p:cNvPr id="197" name="Google Shape;197;p5"/>
          <p:cNvSpPr txBox="1"/>
          <p:nvPr/>
        </p:nvSpPr>
        <p:spPr>
          <a:xfrm>
            <a:off x="8172475" y="5222449"/>
            <a:ext cx="11500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/>
          </a:p>
        </p:txBody>
      </p:sp>
      <p:sp>
        <p:nvSpPr>
          <p:cNvPr id="198" name="Google Shape;198;p5"/>
          <p:cNvSpPr/>
          <p:nvPr/>
        </p:nvSpPr>
        <p:spPr>
          <a:xfrm>
            <a:off x="2318994" y="3769035"/>
            <a:ext cx="1583704" cy="75414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22500"/>
                </a:moveTo>
                <a:lnTo>
                  <a:pt x="-20000" y="22500"/>
                </a:lnTo>
                <a:lnTo>
                  <a:pt x="-56000" y="135000"/>
                </a:lnTo>
              </a:path>
            </a:pathLst>
          </a:cu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2ml Hồ tinh bột + 2 ml nước lã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5"/>
          <p:cNvSpPr/>
          <p:nvPr/>
        </p:nvSpPr>
        <p:spPr>
          <a:xfrm>
            <a:off x="5932604" y="3743240"/>
            <a:ext cx="1583704" cy="75414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22500"/>
                </a:moveTo>
                <a:lnTo>
                  <a:pt x="-20000" y="22500"/>
                </a:lnTo>
                <a:lnTo>
                  <a:pt x="-56000" y="135000"/>
                </a:lnTo>
              </a:path>
            </a:pathLst>
          </a:cu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2ml Hồ tinh bột + 2 ml nước bọt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5"/>
          <p:cNvSpPr/>
          <p:nvPr/>
        </p:nvSpPr>
        <p:spPr>
          <a:xfrm>
            <a:off x="10025409" y="3743240"/>
            <a:ext cx="1583704" cy="75414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22500"/>
                </a:moveTo>
                <a:lnTo>
                  <a:pt x="-20000" y="22500"/>
                </a:lnTo>
                <a:lnTo>
                  <a:pt x="-56000" y="135000"/>
                </a:lnTo>
              </a:path>
            </a:pathLst>
          </a:cu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2ml Hồ tinh bột + 2 ml nước bọt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5"/>
          <p:cNvSpPr/>
          <p:nvPr/>
        </p:nvSpPr>
        <p:spPr>
          <a:xfrm rot="10800000">
            <a:off x="8372010" y="4634117"/>
            <a:ext cx="2033046" cy="1545996"/>
          </a:xfrm>
          <a:prstGeom prst="trapezoid">
            <a:avLst>
              <a:gd fmla="val 25000" name="adj"/>
            </a:avLst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5"/>
          <p:cNvSpPr txBox="1"/>
          <p:nvPr/>
        </p:nvSpPr>
        <p:spPr>
          <a:xfrm>
            <a:off x="8936611" y="5024487"/>
            <a:ext cx="93325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Chậu nước 37 độ </a:t>
            </a:r>
            <a:endParaRPr/>
          </a:p>
        </p:txBody>
      </p:sp>
      <p:cxnSp>
        <p:nvCxnSpPr>
          <p:cNvPr id="203" name="Google Shape;203;p5"/>
          <p:cNvCxnSpPr/>
          <p:nvPr/>
        </p:nvCxnSpPr>
        <p:spPr>
          <a:xfrm flipH="1" rot="10800000">
            <a:off x="1552076" y="1205399"/>
            <a:ext cx="578383" cy="274609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4" name="Google Shape;204;p5"/>
          <p:cNvSpPr txBox="1"/>
          <p:nvPr/>
        </p:nvSpPr>
        <p:spPr>
          <a:xfrm>
            <a:off x="2249660" y="984625"/>
            <a:ext cx="17473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Dung dịch I Ốt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5" name="Google Shape;205;p5"/>
          <p:cNvCxnSpPr/>
          <p:nvPr/>
        </p:nvCxnSpPr>
        <p:spPr>
          <a:xfrm flipH="1" rot="10800000">
            <a:off x="5235020" y="1205399"/>
            <a:ext cx="578383" cy="274609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6" name="Google Shape;206;p5"/>
          <p:cNvSpPr txBox="1"/>
          <p:nvPr/>
        </p:nvSpPr>
        <p:spPr>
          <a:xfrm>
            <a:off x="5932604" y="984625"/>
            <a:ext cx="17473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Dung dịch I Ốt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7" name="Google Shape;207;p5"/>
          <p:cNvCxnSpPr/>
          <p:nvPr/>
        </p:nvCxnSpPr>
        <p:spPr>
          <a:xfrm flipH="1" rot="10800000">
            <a:off x="9327825" y="1229841"/>
            <a:ext cx="578383" cy="274609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8" name="Google Shape;208;p5"/>
          <p:cNvSpPr txBox="1"/>
          <p:nvPr/>
        </p:nvSpPr>
        <p:spPr>
          <a:xfrm>
            <a:off x="10025409" y="1009067"/>
            <a:ext cx="17473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Dung dịch I Ốt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5"/>
          <p:cNvSpPr/>
          <p:nvPr/>
        </p:nvSpPr>
        <p:spPr>
          <a:xfrm>
            <a:off x="1272619" y="3976425"/>
            <a:ext cx="511184" cy="1800520"/>
          </a:xfrm>
          <a:prstGeom prst="flowChartTerminator">
            <a:avLst/>
          </a:prstGeom>
          <a:solidFill>
            <a:srgbClr val="5E4FD1"/>
          </a:solidFill>
          <a:ln cap="flat" cmpd="sng" w="12700">
            <a:solidFill>
              <a:srgbClr val="5E4FD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5"/>
          <p:cNvSpPr/>
          <p:nvPr/>
        </p:nvSpPr>
        <p:spPr>
          <a:xfrm>
            <a:off x="4874101" y="3976425"/>
            <a:ext cx="511184" cy="1800520"/>
          </a:xfrm>
          <a:prstGeom prst="flowChartTerminator">
            <a:avLst/>
          </a:prstGeom>
          <a:solidFill>
            <a:srgbClr val="DE5000"/>
          </a:solidFill>
          <a:ln cap="flat" cmpd="sng" w="12700">
            <a:solidFill>
              <a:srgbClr val="DE5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5"/>
          <p:cNvSpPr/>
          <p:nvPr/>
        </p:nvSpPr>
        <p:spPr>
          <a:xfrm>
            <a:off x="9105832" y="3929793"/>
            <a:ext cx="511184" cy="704323"/>
          </a:xfrm>
          <a:prstGeom prst="flowChartTerminator">
            <a:avLst/>
          </a:prstGeom>
          <a:solidFill>
            <a:srgbClr val="DE5000"/>
          </a:solidFill>
          <a:ln cap="flat" cmpd="sng" w="12700">
            <a:solidFill>
              <a:srgbClr val="DE5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6"/>
          <p:cNvSpPr/>
          <p:nvPr/>
        </p:nvSpPr>
        <p:spPr>
          <a:xfrm>
            <a:off x="321732" y="321733"/>
            <a:ext cx="11546828" cy="6214534"/>
          </a:xfrm>
          <a:custGeom>
            <a:rect b="b" l="l" r="r" t="t"/>
            <a:pathLst>
              <a:path extrusionOk="0" h="6214534" w="11546828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rgbClr val="7F7F7F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6"/>
          <p:cNvSpPr/>
          <p:nvPr/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6"/>
          <p:cNvSpPr txBox="1"/>
          <p:nvPr/>
        </p:nvSpPr>
        <p:spPr>
          <a:xfrm>
            <a:off x="641740" y="1239770"/>
            <a:ext cx="10906812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Thí nghiệm: có</a:t>
            </a:r>
            <a:r>
              <a:rPr lang="en-US"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ba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ống nghiệm A</a:t>
            </a:r>
            <a:r>
              <a:rPr lang="en-US"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 và C. Ở ống A chứa 2ml + 2ml n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ư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ớc lã. Ống B chứa 2ml hồ tinh bột và 2ml n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ư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ớc bọt. Ống C chứa 2ml hồ tinh bột và 2ml n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ư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ớc bọt</a:t>
            </a:r>
            <a:r>
              <a:rPr lang="en-US"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và nhỏ thêm vài giọt HCl (2%). 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Lần lượt nhỏ dd iốt vào 3 ống nghiệm.</a:t>
            </a:r>
            <a:endParaRPr sz="3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Sau 15 phút thì nhận thấy sự thay đổi màu trong các ống</a:t>
            </a:r>
            <a:endParaRPr b="0" i="0" sz="3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1. Biểu diễn thí nghiệm 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ư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ới dạng hình vẽ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 Dự đoán kết quả thí nghiệm và giải thích kết quả thí nghiệm đó</a:t>
            </a:r>
            <a:endParaRPr b="0" i="0" sz="3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3. Rút ra hoạt tính của enzim có trong n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ư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ớc bọt</a:t>
            </a:r>
            <a:endParaRPr b="0" i="0" sz="3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Google Shape;22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3779" y="643466"/>
            <a:ext cx="10511446" cy="5571067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7"/>
          <p:cNvSpPr txBox="1"/>
          <p:nvPr/>
        </p:nvSpPr>
        <p:spPr>
          <a:xfrm>
            <a:off x="2249660" y="5233410"/>
            <a:ext cx="11500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/>
          </a:p>
        </p:txBody>
      </p:sp>
      <p:sp>
        <p:nvSpPr>
          <p:cNvPr id="226" name="Google Shape;226;p7"/>
          <p:cNvSpPr txBox="1"/>
          <p:nvPr/>
        </p:nvSpPr>
        <p:spPr>
          <a:xfrm>
            <a:off x="4978076" y="5260740"/>
            <a:ext cx="11500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endParaRPr/>
          </a:p>
        </p:txBody>
      </p:sp>
      <p:sp>
        <p:nvSpPr>
          <p:cNvPr id="227" name="Google Shape;227;p7"/>
          <p:cNvSpPr txBox="1"/>
          <p:nvPr/>
        </p:nvSpPr>
        <p:spPr>
          <a:xfrm>
            <a:off x="8172475" y="5222449"/>
            <a:ext cx="11500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/>
          </a:p>
        </p:txBody>
      </p:sp>
      <p:sp>
        <p:nvSpPr>
          <p:cNvPr id="228" name="Google Shape;228;p7"/>
          <p:cNvSpPr/>
          <p:nvPr/>
        </p:nvSpPr>
        <p:spPr>
          <a:xfrm>
            <a:off x="2318994" y="3769035"/>
            <a:ext cx="1583704" cy="75414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22500"/>
                </a:moveTo>
                <a:lnTo>
                  <a:pt x="-20000" y="22500"/>
                </a:lnTo>
                <a:lnTo>
                  <a:pt x="-56000" y="135000"/>
                </a:lnTo>
              </a:path>
            </a:pathLst>
          </a:cu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2ml Hồ tinh bột + 2 ml nước lã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7"/>
          <p:cNvSpPr/>
          <p:nvPr/>
        </p:nvSpPr>
        <p:spPr>
          <a:xfrm>
            <a:off x="5932604" y="3743240"/>
            <a:ext cx="1583704" cy="75414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22500"/>
                </a:moveTo>
                <a:lnTo>
                  <a:pt x="-20000" y="22500"/>
                </a:lnTo>
                <a:lnTo>
                  <a:pt x="-56000" y="135000"/>
                </a:lnTo>
              </a:path>
            </a:pathLst>
          </a:cu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2ml Hồ tinh bột + 2 ml n</a:t>
            </a: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ư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ớc bọt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7"/>
          <p:cNvSpPr/>
          <p:nvPr/>
        </p:nvSpPr>
        <p:spPr>
          <a:xfrm>
            <a:off x="10107210" y="3592411"/>
            <a:ext cx="1583704" cy="1517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22500"/>
                </a:moveTo>
                <a:lnTo>
                  <a:pt x="-20000" y="22500"/>
                </a:lnTo>
                <a:lnTo>
                  <a:pt x="-56000" y="135000"/>
                </a:lnTo>
              </a:path>
            </a:pathLst>
          </a:cu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2ml Hồ tinh bột + 2 ml n</a:t>
            </a: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ư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ớc bọt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002E"/>
              </a:buClr>
              <a:buSzPts val="1800"/>
              <a:buFont typeface="Calibri"/>
              <a:buNone/>
            </a:pPr>
            <a:r>
              <a:rPr lang="en-US" sz="1800">
                <a:solidFill>
                  <a:srgbClr val="D8002E"/>
                </a:solidFill>
                <a:latin typeface="Calibri"/>
                <a:ea typeface="Calibri"/>
                <a:cs typeface="Calibri"/>
                <a:sym typeface="Calibri"/>
              </a:rPr>
              <a:t>Nhỏ thêm 2 -3 giọt Axit HCl</a:t>
            </a:r>
            <a:endParaRPr b="0" i="0" sz="1800" u="none" cap="none" strike="noStrike">
              <a:solidFill>
                <a:srgbClr val="D800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1" name="Google Shape;231;p7"/>
          <p:cNvCxnSpPr/>
          <p:nvPr/>
        </p:nvCxnSpPr>
        <p:spPr>
          <a:xfrm flipH="1" rot="10800000">
            <a:off x="1552076" y="1205399"/>
            <a:ext cx="578383" cy="274609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32" name="Google Shape;232;p7"/>
          <p:cNvSpPr txBox="1"/>
          <p:nvPr/>
        </p:nvSpPr>
        <p:spPr>
          <a:xfrm>
            <a:off x="2249660" y="984625"/>
            <a:ext cx="17473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Dung dịch I Ốt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3" name="Google Shape;233;p7"/>
          <p:cNvCxnSpPr/>
          <p:nvPr/>
        </p:nvCxnSpPr>
        <p:spPr>
          <a:xfrm flipH="1" rot="10800000">
            <a:off x="5235020" y="1205399"/>
            <a:ext cx="578383" cy="274609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34" name="Google Shape;234;p7"/>
          <p:cNvSpPr txBox="1"/>
          <p:nvPr/>
        </p:nvSpPr>
        <p:spPr>
          <a:xfrm>
            <a:off x="5932604" y="984625"/>
            <a:ext cx="17473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Dung dịch I Ốt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5" name="Google Shape;235;p7"/>
          <p:cNvCxnSpPr/>
          <p:nvPr/>
        </p:nvCxnSpPr>
        <p:spPr>
          <a:xfrm flipH="1" rot="10800000">
            <a:off x="9327825" y="1229841"/>
            <a:ext cx="578383" cy="274609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36" name="Google Shape;236;p7"/>
          <p:cNvSpPr txBox="1"/>
          <p:nvPr/>
        </p:nvSpPr>
        <p:spPr>
          <a:xfrm>
            <a:off x="10025409" y="1009067"/>
            <a:ext cx="17473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Dung dịch I Ốt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7"/>
          <p:cNvSpPr/>
          <p:nvPr/>
        </p:nvSpPr>
        <p:spPr>
          <a:xfrm>
            <a:off x="1272619" y="3976425"/>
            <a:ext cx="511184" cy="1800520"/>
          </a:xfrm>
          <a:prstGeom prst="flowChartTerminator">
            <a:avLst/>
          </a:prstGeom>
          <a:solidFill>
            <a:srgbClr val="5E4FD1"/>
          </a:solidFill>
          <a:ln cap="flat" cmpd="sng" w="12700">
            <a:solidFill>
              <a:srgbClr val="5E4FD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7"/>
          <p:cNvSpPr/>
          <p:nvPr/>
        </p:nvSpPr>
        <p:spPr>
          <a:xfrm>
            <a:off x="4874101" y="3976425"/>
            <a:ext cx="511184" cy="1800520"/>
          </a:xfrm>
          <a:prstGeom prst="flowChartTerminator">
            <a:avLst/>
          </a:prstGeom>
          <a:solidFill>
            <a:srgbClr val="DE5000"/>
          </a:solidFill>
          <a:ln cap="flat" cmpd="sng" w="12700">
            <a:solidFill>
              <a:srgbClr val="DE5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7"/>
          <p:cNvSpPr/>
          <p:nvPr/>
        </p:nvSpPr>
        <p:spPr>
          <a:xfrm>
            <a:off x="9105832" y="3976425"/>
            <a:ext cx="511184" cy="1800520"/>
          </a:xfrm>
          <a:prstGeom prst="flowChartTerminator">
            <a:avLst/>
          </a:prstGeom>
          <a:solidFill>
            <a:srgbClr val="5E4FD1"/>
          </a:solidFill>
          <a:ln cap="flat" cmpd="sng" w="12700">
            <a:solidFill>
              <a:srgbClr val="5E4FD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8"/>
          <p:cNvSpPr/>
          <p:nvPr/>
        </p:nvSpPr>
        <p:spPr>
          <a:xfrm>
            <a:off x="321732" y="321733"/>
            <a:ext cx="11546828" cy="6214534"/>
          </a:xfrm>
          <a:custGeom>
            <a:rect b="b" l="l" r="r" t="t"/>
            <a:pathLst>
              <a:path extrusionOk="0" h="6214534" w="11546828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rgbClr val="7F7F7F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8"/>
          <p:cNvSpPr/>
          <p:nvPr/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8"/>
          <p:cNvSpPr txBox="1"/>
          <p:nvPr/>
        </p:nvSpPr>
        <p:spPr>
          <a:xfrm>
            <a:off x="811422" y="1044293"/>
            <a:ext cx="10567448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Thí nghiệm: có ba ống nghiệm A</a:t>
            </a:r>
            <a:r>
              <a:rPr lang="en-US"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B và C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Ở ống A chứa 2ml + 2ml n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ư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ớc lã. Ống B chứa 2ml hồ tinh bột và 2ml n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ư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ớc bọt. Ống C chứa 2ml hồ tinh bột và 2ml n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ư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ớc bọt đã đun sôi.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Lần lượt nhỏ dd Strome vào 3 ống nghiệm.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Sau 15 phút thì nhận thấy sự thay đổi màu trong các ống</a:t>
            </a:r>
            <a:endParaRPr b="0" i="0" sz="3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1. Biểu diễn thí nghiệm 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ư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ới dạng hình vẽ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 Dự đoán kết quả thí nghiệm và giải thích kết quả thí nghiệm đó</a:t>
            </a:r>
            <a:endParaRPr b="0" i="0" sz="3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3. Rút ra hoạt tính của enzim có trong n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ư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ớc bọt</a:t>
            </a:r>
            <a:endParaRPr b="0" i="0" sz="3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Google Shape;25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3779" y="643466"/>
            <a:ext cx="10511446" cy="5571067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9"/>
          <p:cNvSpPr txBox="1"/>
          <p:nvPr/>
        </p:nvSpPr>
        <p:spPr>
          <a:xfrm>
            <a:off x="2249660" y="5233410"/>
            <a:ext cx="11500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/>
          </a:p>
        </p:txBody>
      </p:sp>
      <p:sp>
        <p:nvSpPr>
          <p:cNvPr id="254" name="Google Shape;254;p9"/>
          <p:cNvSpPr txBox="1"/>
          <p:nvPr/>
        </p:nvSpPr>
        <p:spPr>
          <a:xfrm>
            <a:off x="4978076" y="5260740"/>
            <a:ext cx="11500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endParaRPr/>
          </a:p>
        </p:txBody>
      </p:sp>
      <p:sp>
        <p:nvSpPr>
          <p:cNvPr id="255" name="Google Shape;255;p9"/>
          <p:cNvSpPr txBox="1"/>
          <p:nvPr/>
        </p:nvSpPr>
        <p:spPr>
          <a:xfrm>
            <a:off x="8172475" y="5222449"/>
            <a:ext cx="11500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/>
          </a:p>
        </p:txBody>
      </p:sp>
      <p:sp>
        <p:nvSpPr>
          <p:cNvPr id="256" name="Google Shape;256;p9"/>
          <p:cNvSpPr/>
          <p:nvPr/>
        </p:nvSpPr>
        <p:spPr>
          <a:xfrm>
            <a:off x="2318994" y="3769035"/>
            <a:ext cx="1583704" cy="75414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22500"/>
                </a:moveTo>
                <a:lnTo>
                  <a:pt x="-20000" y="22500"/>
                </a:lnTo>
                <a:lnTo>
                  <a:pt x="-56000" y="135000"/>
                </a:lnTo>
              </a:path>
            </a:pathLst>
          </a:cu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2ml Hồ tinh bột + 2 ml nước lã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9"/>
          <p:cNvSpPr/>
          <p:nvPr/>
        </p:nvSpPr>
        <p:spPr>
          <a:xfrm>
            <a:off x="5932604" y="3743240"/>
            <a:ext cx="1583704" cy="75414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22500"/>
                </a:moveTo>
                <a:lnTo>
                  <a:pt x="-20000" y="22500"/>
                </a:lnTo>
                <a:lnTo>
                  <a:pt x="-56000" y="135000"/>
                </a:lnTo>
              </a:path>
            </a:pathLst>
          </a:cu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2ml Hồ tinh bột + 2 ml n</a:t>
            </a: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ư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ớc bọt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9"/>
          <p:cNvSpPr/>
          <p:nvPr/>
        </p:nvSpPr>
        <p:spPr>
          <a:xfrm>
            <a:off x="10107210" y="3592411"/>
            <a:ext cx="1583704" cy="1517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22500"/>
                </a:moveTo>
                <a:lnTo>
                  <a:pt x="-20000" y="22500"/>
                </a:lnTo>
                <a:lnTo>
                  <a:pt x="-56000" y="135000"/>
                </a:lnTo>
              </a:path>
            </a:pathLst>
          </a:cu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2ml Hồ tinh bột + 2 ml n</a:t>
            </a: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ư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ớc bọt đã đun sôi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59" name="Google Shape;259;p9"/>
          <p:cNvCxnSpPr/>
          <p:nvPr/>
        </p:nvCxnSpPr>
        <p:spPr>
          <a:xfrm flipH="1" rot="10800000">
            <a:off x="1552076" y="1205399"/>
            <a:ext cx="578383" cy="274609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60" name="Google Shape;260;p9"/>
          <p:cNvSpPr txBox="1"/>
          <p:nvPr/>
        </p:nvSpPr>
        <p:spPr>
          <a:xfrm>
            <a:off x="2249660" y="984625"/>
            <a:ext cx="21778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Dung dịch stromê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61" name="Google Shape;261;p9"/>
          <p:cNvCxnSpPr/>
          <p:nvPr/>
        </p:nvCxnSpPr>
        <p:spPr>
          <a:xfrm flipH="1" rot="10800000">
            <a:off x="5235020" y="1205399"/>
            <a:ext cx="578383" cy="274609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62" name="Google Shape;262;p9"/>
          <p:cNvSpPr txBox="1"/>
          <p:nvPr/>
        </p:nvSpPr>
        <p:spPr>
          <a:xfrm>
            <a:off x="5932604" y="984625"/>
            <a:ext cx="21778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Dung dịch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stromê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63" name="Google Shape;263;p9"/>
          <p:cNvCxnSpPr/>
          <p:nvPr/>
        </p:nvCxnSpPr>
        <p:spPr>
          <a:xfrm flipH="1" rot="10800000">
            <a:off x="9327825" y="1229841"/>
            <a:ext cx="578383" cy="274609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64" name="Google Shape;264;p9"/>
          <p:cNvSpPr txBox="1"/>
          <p:nvPr/>
        </p:nvSpPr>
        <p:spPr>
          <a:xfrm>
            <a:off x="10025408" y="1009067"/>
            <a:ext cx="203811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Dung dịch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strome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9"/>
          <p:cNvSpPr/>
          <p:nvPr/>
        </p:nvSpPr>
        <p:spPr>
          <a:xfrm>
            <a:off x="1272619" y="3976425"/>
            <a:ext cx="511184" cy="1800520"/>
          </a:xfrm>
          <a:prstGeom prst="flowChartTerminator">
            <a:avLst/>
          </a:prstGeom>
          <a:solidFill>
            <a:srgbClr val="5EE8C1"/>
          </a:solidFill>
          <a:ln cap="flat" cmpd="sng" w="12700">
            <a:solidFill>
              <a:srgbClr val="5E4FD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9"/>
          <p:cNvSpPr/>
          <p:nvPr/>
        </p:nvSpPr>
        <p:spPr>
          <a:xfrm>
            <a:off x="4869522" y="3976425"/>
            <a:ext cx="511184" cy="1800520"/>
          </a:xfrm>
          <a:prstGeom prst="flowChartTerminator">
            <a:avLst/>
          </a:prstGeom>
          <a:solidFill>
            <a:srgbClr val="E48E00"/>
          </a:solidFill>
          <a:ln cap="flat" cmpd="sng" w="12700">
            <a:solidFill>
              <a:srgbClr val="5E4FD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9"/>
          <p:cNvSpPr/>
          <p:nvPr/>
        </p:nvSpPr>
        <p:spPr>
          <a:xfrm>
            <a:off x="9125929" y="3976425"/>
            <a:ext cx="511184" cy="1800520"/>
          </a:xfrm>
          <a:prstGeom prst="flowChartTerminator">
            <a:avLst/>
          </a:prstGeom>
          <a:solidFill>
            <a:srgbClr val="5EE8C1"/>
          </a:solidFill>
          <a:ln cap="flat" cmpd="sng" w="12700">
            <a:solidFill>
              <a:srgbClr val="5E4FD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1_Office Theme">
  <a:themeElements>
    <a:clrScheme name="Slidehelper - 093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F2151"/>
      </a:accent1>
      <a:accent2>
        <a:srgbClr val="FF7729"/>
      </a:accent2>
      <a:accent3>
        <a:srgbClr val="FFAD29"/>
      </a:accent3>
      <a:accent4>
        <a:srgbClr val="FFEBCA"/>
      </a:accent4>
      <a:accent5>
        <a:srgbClr val="1AB58A"/>
      </a:accent5>
      <a:accent6>
        <a:srgbClr val="EFECCA"/>
      </a:accent6>
      <a:hlink>
        <a:srgbClr val="FF2151"/>
      </a:hlink>
      <a:folHlink>
        <a:srgbClr val="FF772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Slidehelper - 063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2E0927"/>
      </a:accent1>
      <a:accent2>
        <a:srgbClr val="D90000"/>
      </a:accent2>
      <a:accent3>
        <a:srgbClr val="FF2D00"/>
      </a:accent3>
      <a:accent4>
        <a:srgbClr val="FF8C00"/>
      </a:accent4>
      <a:accent5>
        <a:srgbClr val="04756F"/>
      </a:accent5>
      <a:accent6>
        <a:srgbClr val="EFECCA"/>
      </a:accent6>
      <a:hlink>
        <a:srgbClr val="DC3522"/>
      </a:hlink>
      <a:folHlink>
        <a:srgbClr val="09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2020-11-22T09:32:46Z</dcterms:created>
  <dc:creator>Ngô Huệ Mẫn</dc:creator>
</cp:coreProperties>
</file>